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67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9" d="100"/>
          <a:sy n="89" d="100"/>
        </p:scale>
        <p:origin x="360" y="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34841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90388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59008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8624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04926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69158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84876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5BCAD085-E8A6-8845-BD4E-CB4CCA059FC4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3925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0888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03021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58702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8765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70" r:id="rId3"/>
    <p:sldLayoutId id="2147483771" r:id="rId4"/>
    <p:sldLayoutId id="2147483772" r:id="rId5"/>
    <p:sldLayoutId id="2147483773" r:id="rId6"/>
    <p:sldLayoutId id="2147483774" r:id="rId7"/>
    <p:sldLayoutId id="2147483775" r:id="rId8"/>
    <p:sldLayoutId id="2147483776" r:id="rId9"/>
    <p:sldLayoutId id="2147483777" r:id="rId10"/>
    <p:sldLayoutId id="2147483778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70484" y="2641252"/>
            <a:ext cx="8251031" cy="5942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4680"/>
              </a:lnSpc>
            </a:pPr>
            <a:r>
              <a:rPr sz="3900" b="1" i="0" u="none">
                <a:solidFill>
                  <a:srgbClr val="1E3A8A"/>
                </a:solidFill>
                <a:latin typeface="Merriweather"/>
              </a:rPr>
              <a:t>Il Patto di Cura a Lungo Termine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66937" y="3426023"/>
            <a:ext cx="7858125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475"/>
              </a:lnSpc>
            </a:pPr>
            <a:r>
              <a:rPr sz="1650" b="0" i="0" u="none">
                <a:solidFill>
                  <a:srgbClr val="475569"/>
                </a:solidFill>
                <a:latin typeface="Plus Jakarta Sans"/>
              </a:rPr>
              <a:t>Sinergie e strategie comuni per prevenire il drop-out e la recidiva di malattia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166937" y="3978473"/>
            <a:ext cx="7858125" cy="2381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500" b="0" i="0" u="none" dirty="0">
                <a:solidFill>
                  <a:srgbClr val="0284C7"/>
                </a:solidFill>
                <a:latin typeface="Plus Jakarta Sans SemiBold"/>
              </a:rPr>
              <a:t>Milena </a:t>
            </a:r>
            <a:r>
              <a:rPr sz="1500" b="0" i="0" u="none" dirty="0" err="1">
                <a:solidFill>
                  <a:srgbClr val="0284C7"/>
                </a:solidFill>
                <a:latin typeface="Plus Jakarta Sans SemiBold"/>
              </a:rPr>
              <a:t>Zummo</a:t>
            </a:r>
            <a:r>
              <a:rPr sz="1500" b="0" i="0" u="none" dirty="0">
                <a:solidFill>
                  <a:srgbClr val="0284C7"/>
                </a:solidFill>
                <a:latin typeface="Plus Jakarta Sans SemiBold"/>
              </a:rPr>
              <a:t> — </a:t>
            </a:r>
            <a:r>
              <a:rPr sz="1500" b="0" i="0" u="none" dirty="0" err="1">
                <a:solidFill>
                  <a:srgbClr val="0284C7"/>
                </a:solidFill>
                <a:latin typeface="Plus Jakarta Sans SemiBold"/>
              </a:rPr>
              <a:t>Presidente</a:t>
            </a:r>
            <a:r>
              <a:rPr sz="1500" b="0" i="0" u="none" dirty="0">
                <a:solidFill>
                  <a:srgbClr val="0284C7"/>
                </a:solidFill>
                <a:latin typeface="Plus Jakarta Sans SemiBold"/>
              </a:rPr>
              <a:t> </a:t>
            </a:r>
            <a:r>
              <a:rPr sz="1500" b="0" i="0" u="none" dirty="0" err="1">
                <a:solidFill>
                  <a:srgbClr val="0284C7"/>
                </a:solidFill>
                <a:latin typeface="Plus Jakarta Sans SemiBold"/>
              </a:rPr>
              <a:t>Associazione</a:t>
            </a:r>
            <a:r>
              <a:rPr sz="1500" b="0" i="0" u="none" dirty="0">
                <a:solidFill>
                  <a:srgbClr val="0284C7"/>
                </a:solidFill>
                <a:latin typeface="Plus Jakarta Sans SemiBold"/>
              </a:rPr>
              <a:t> "Mai </a:t>
            </a:r>
            <a:r>
              <a:rPr sz="1500" b="0" i="0" u="none" dirty="0" err="1">
                <a:solidFill>
                  <a:srgbClr val="0284C7"/>
                </a:solidFill>
                <a:latin typeface="Plus Jakarta Sans SemiBold"/>
              </a:rPr>
              <a:t>Più</a:t>
            </a:r>
            <a:r>
              <a:rPr sz="1500" b="0" i="0" u="none" dirty="0">
                <a:solidFill>
                  <a:srgbClr val="0284C7"/>
                </a:solidFill>
                <a:latin typeface="Plus Jakarta Sans SemiBold"/>
              </a:rPr>
              <a:t> </a:t>
            </a:r>
            <a:r>
              <a:rPr sz="1500" b="0" i="0" u="none" dirty="0" err="1">
                <a:solidFill>
                  <a:srgbClr val="0284C7"/>
                </a:solidFill>
                <a:latin typeface="Plus Jakarta Sans SemiBold"/>
              </a:rPr>
              <a:t>Obesi</a:t>
            </a:r>
            <a:r>
              <a:rPr sz="1500" b="0" i="0" u="none" dirty="0" smtClean="0">
                <a:solidFill>
                  <a:srgbClr val="0284C7"/>
                </a:solidFill>
                <a:latin typeface="Plus Jakarta Sans SemiBold"/>
              </a:rPr>
              <a:t>"</a:t>
            </a:r>
            <a:r>
              <a:rPr lang="it-IT" sz="1500" b="0" i="0" u="none" dirty="0" smtClean="0">
                <a:solidFill>
                  <a:srgbClr val="0284C7"/>
                </a:solidFill>
                <a:latin typeface="Plus Jakarta Sans SemiBold"/>
              </a:rPr>
              <a:t>, Catania</a:t>
            </a:r>
            <a:endParaRPr sz="1500" b="0" i="0" u="none" dirty="0">
              <a:solidFill>
                <a:srgbClr val="0284C7"/>
              </a:solidFill>
              <a:latin typeface="Plus Jakarta Sans SemiBo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715000" y="2547937"/>
            <a:ext cx="762000" cy="3810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2590561" y="2824162"/>
            <a:ext cx="7010876" cy="666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4200" b="1" i="0" u="none">
                <a:solidFill>
                  <a:srgbClr val="1E3A8A"/>
                </a:solidFill>
                <a:latin typeface="Merriweather"/>
              </a:rPr>
              <a:t>La Centralità del Paziente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286000" y="3681412"/>
            <a:ext cx="7620000" cy="628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475"/>
              </a:lnSpc>
            </a:pPr>
            <a:r>
              <a:rPr sz="1650" b="0" i="0" u="none">
                <a:solidFill>
                  <a:srgbClr val="475569"/>
                </a:solidFill>
                <a:latin typeface="Plus Jakarta Sans"/>
              </a:rPr>
              <a:t>Rimettere la persona al centro del percorso bariatrico: oltre l'intervento chirurgico.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0" y="1985962"/>
            <a:ext cx="5334000" cy="33337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1500" y="476250"/>
            <a:ext cx="11601450" cy="4476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50" b="1" i="0" u="none">
                <a:solidFill>
                  <a:srgbClr val="0F172A"/>
                </a:solidFill>
                <a:latin typeface="Merriweather"/>
              </a:rPr>
              <a:t>Il Paziente Bariatrico: Dalle Aspettative alla Realtà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76275" y="1983581"/>
            <a:ext cx="85725" cy="247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5" b="0" i="0" u="none">
                <a:solidFill>
                  <a:srgbClr val="334155"/>
                </a:solidFill>
                <a:latin typeface="Plus Jakarta Sans"/>
              </a:rPr>
              <a:t>•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1985962"/>
            <a:ext cx="5143500" cy="485775"/>
          </a:xfrm>
          <a:prstGeom prst="rect">
            <a:avLst/>
          </a:prstGeom>
          <a:noFill/>
        </p:spPr>
        <p:txBody>
          <a:bodyPr wrap="square" lIns="85725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275" b="1" i="0" u="none">
                <a:solidFill>
                  <a:srgbClr val="334155"/>
                </a:solidFill>
                <a:latin typeface="Plus Jakarta Sans"/>
              </a:rPr>
              <a:t>La chirurgia non è una cura definitiva:</a:t>
            </a:r>
            <a:r>
              <a:rPr sz="1275" b="0" i="0" u="none">
                <a:solidFill>
                  <a:srgbClr val="334155"/>
                </a:solidFill>
                <a:latin typeface="Plus Jakarta Sans"/>
              </a:rPr>
              <a:t> È uno strumento potentissimo, ma l'obesità è una patologia cronica recidivante.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76275" y="2602706"/>
            <a:ext cx="85725" cy="247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5" b="0" i="0" u="none">
                <a:solidFill>
                  <a:srgbClr val="334155"/>
                </a:solidFill>
                <a:latin typeface="Plus Jakarta Sans"/>
              </a:rPr>
              <a:t>•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2605087"/>
            <a:ext cx="5143500" cy="485775"/>
          </a:xfrm>
          <a:prstGeom prst="rect">
            <a:avLst/>
          </a:prstGeom>
          <a:noFill/>
        </p:spPr>
        <p:txBody>
          <a:bodyPr wrap="square" lIns="85725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275" b="1" i="0" u="none">
                <a:solidFill>
                  <a:srgbClr val="334155"/>
                </a:solidFill>
                <a:latin typeface="Plus Jakarta Sans"/>
              </a:rPr>
              <a:t>Il carico psicologico ed emotivo:</a:t>
            </a:r>
            <a:r>
              <a:rPr sz="1275" b="0" i="0" u="none">
                <a:solidFill>
                  <a:srgbClr val="334155"/>
                </a:solidFill>
                <a:latin typeface="Plus Jakarta Sans"/>
              </a:rPr>
              <a:t> Il cambiamento corporeo rapido genera insicurezze, dismorfofobie e stress di adattamento sociale.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6275" y="3221831"/>
            <a:ext cx="85725" cy="247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5" b="0" i="0" u="none">
                <a:solidFill>
                  <a:srgbClr val="334155"/>
                </a:solidFill>
                <a:latin typeface="Plus Jakarta Sans"/>
              </a:rPr>
              <a:t>•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3224212"/>
            <a:ext cx="5143500" cy="728662"/>
          </a:xfrm>
          <a:prstGeom prst="rect">
            <a:avLst/>
          </a:prstGeom>
          <a:noFill/>
        </p:spPr>
        <p:txBody>
          <a:bodyPr wrap="square" lIns="85725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275" b="1" i="0" u="none">
                <a:solidFill>
                  <a:srgbClr val="334155"/>
                </a:solidFill>
                <a:latin typeface="Plus Jakarta Sans"/>
              </a:rPr>
              <a:t>Il rischio di isolamento:</a:t>
            </a:r>
            <a:r>
              <a:rPr sz="1275" b="0" i="0" u="none">
                <a:solidFill>
                  <a:srgbClr val="334155"/>
                </a:solidFill>
                <a:latin typeface="Plus Jakarta Sans"/>
              </a:rPr>
              <a:t> Spesso il paziente si sente solo dopo i primi mesi di euforia post-operatoria, affrontando in solitudine i dubbi quotidiani.</a:t>
            </a:r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0" y="1985962"/>
            <a:ext cx="5334000" cy="333375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2497931"/>
            <a:ext cx="5334000" cy="221932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1500" y="476250"/>
            <a:ext cx="11601450" cy="4476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50" b="1" i="0" u="none">
                <a:solidFill>
                  <a:srgbClr val="0F172A"/>
                </a:solidFill>
                <a:latin typeface="Merriweather"/>
              </a:rPr>
              <a:t>La Minaccia del Drop-out nel Follow-up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2025" y="2888456"/>
            <a:ext cx="4552950" cy="8572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6750"/>
              </a:lnSpc>
            </a:pPr>
            <a:r>
              <a:rPr sz="6750" b="1" i="0" u="none">
                <a:solidFill>
                  <a:srgbClr val="0284C7"/>
                </a:solidFill>
                <a:latin typeface="Merriweather"/>
              </a:rPr>
              <a:t>30-50%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2025" y="3888581"/>
            <a:ext cx="4552950" cy="438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50" b="0" i="0" u="none">
                <a:solidFill>
                  <a:srgbClr val="0369A1"/>
                </a:solidFill>
                <a:latin typeface="Plus Jakarta Sans SemiBold"/>
              </a:rPr>
              <a:t>dei pazienti perde i contatti con il team clinico entro 3-5 anni dall'intervento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86500" y="2497931"/>
            <a:ext cx="5600700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950" b="1" i="0" u="none">
                <a:solidFill>
                  <a:srgbClr val="1E3A8A"/>
                </a:solidFill>
                <a:latin typeface="Merriweather"/>
              </a:rPr>
              <a:t>Perché si interrompe il percorso?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86500" y="2955131"/>
            <a:ext cx="533400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334155"/>
                </a:solidFill>
                <a:latin typeface="Plus Jakarta Sans"/>
              </a:rPr>
              <a:t>Fattori scatenanti dal punto di vista del paziente: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91275" y="3305175"/>
            <a:ext cx="85725" cy="247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5" b="0" i="0" u="none">
                <a:solidFill>
                  <a:srgbClr val="334155"/>
                </a:solidFill>
                <a:latin typeface="Plus Jakarta Sans"/>
              </a:rPr>
              <a:t>•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77000" y="3307556"/>
            <a:ext cx="5143500" cy="485775"/>
          </a:xfrm>
          <a:prstGeom prst="rect">
            <a:avLst/>
          </a:prstGeom>
          <a:noFill/>
        </p:spPr>
        <p:txBody>
          <a:bodyPr wrap="square" lIns="85725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275" b="0" i="0" u="none">
                <a:solidFill>
                  <a:srgbClr val="334155"/>
                </a:solidFill>
                <a:latin typeface="Plus Jakarta Sans"/>
              </a:rPr>
              <a:t>Vergogna o senso di colpa nel presentarsi a visite di controllo con rialzo ponderale.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91275" y="3886200"/>
            <a:ext cx="85725" cy="247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5" b="0" i="0" u="none">
                <a:solidFill>
                  <a:srgbClr val="334155"/>
                </a:solidFill>
                <a:latin typeface="Plus Jakarta Sans"/>
              </a:rPr>
              <a:t>•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77000" y="3888581"/>
            <a:ext cx="5143500" cy="242887"/>
          </a:xfrm>
          <a:prstGeom prst="rect">
            <a:avLst/>
          </a:prstGeom>
          <a:noFill/>
        </p:spPr>
        <p:txBody>
          <a:bodyPr wrap="square" lIns="85725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275" b="0" i="0" u="none">
                <a:solidFill>
                  <a:srgbClr val="334155"/>
                </a:solidFill>
                <a:latin typeface="Plus Jakarta Sans"/>
              </a:rPr>
              <a:t>Sensazione di essere "guariti" e di non aver più bisogno del medico.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91275" y="4224337"/>
            <a:ext cx="85725" cy="247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5" b="0" i="0" u="none">
                <a:solidFill>
                  <a:srgbClr val="334155"/>
                </a:solidFill>
                <a:latin typeface="Plus Jakarta Sans"/>
              </a:rPr>
              <a:t>•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77000" y="4226718"/>
            <a:ext cx="5143500" cy="485775"/>
          </a:xfrm>
          <a:prstGeom prst="rect">
            <a:avLst/>
          </a:prstGeom>
          <a:noFill/>
        </p:spPr>
        <p:txBody>
          <a:bodyPr wrap="square" lIns="85725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275" b="0" i="0" u="none">
                <a:solidFill>
                  <a:srgbClr val="334155"/>
                </a:solidFill>
                <a:latin typeface="Plus Jakarta Sans"/>
              </a:rPr>
              <a:t>Difficoltà logistiche, economiche o organizzative nell'accesso ai centri di riferimento.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715000" y="2705100"/>
            <a:ext cx="762000" cy="3810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2940605" y="2981325"/>
            <a:ext cx="6310788" cy="666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4200" b="1" i="0" u="none">
                <a:solidFill>
                  <a:srgbClr val="1E3A8A"/>
                </a:solidFill>
                <a:latin typeface="Merriweather"/>
              </a:rPr>
              <a:t>La Recidiva di Malattia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319337" y="3838575"/>
            <a:ext cx="7553325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475"/>
              </a:lnSpc>
            </a:pPr>
            <a:r>
              <a:rPr sz="1650" b="0" i="0" u="none">
                <a:solidFill>
                  <a:srgbClr val="475569"/>
                </a:solidFill>
                <a:latin typeface="Plus Jakarta Sans"/>
              </a:rPr>
              <a:t>Comprendere e prevenire il recupero ponderale e il ritorno delle comorbilità.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0" y="1985962"/>
            <a:ext cx="5334000" cy="33337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1500" y="476250"/>
            <a:ext cx="11601450" cy="4476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50" b="1" i="0" u="none">
                <a:solidFill>
                  <a:srgbClr val="0F172A"/>
                </a:solidFill>
                <a:latin typeface="Merriweather"/>
              </a:rPr>
              <a:t>Affrontare la Recidiva senza Stigma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76275" y="1983581"/>
            <a:ext cx="85725" cy="247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5" b="0" i="0" u="none">
                <a:solidFill>
                  <a:srgbClr val="334155"/>
                </a:solidFill>
                <a:latin typeface="Plus Jakarta Sans"/>
              </a:rPr>
              <a:t>•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1985962"/>
            <a:ext cx="5143500" cy="728662"/>
          </a:xfrm>
          <a:prstGeom prst="rect">
            <a:avLst/>
          </a:prstGeom>
          <a:noFill/>
        </p:spPr>
        <p:txBody>
          <a:bodyPr wrap="square" lIns="85725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275" b="1" i="0" u="none">
                <a:solidFill>
                  <a:srgbClr val="334155"/>
                </a:solidFill>
                <a:latin typeface="Plus Jakarta Sans"/>
              </a:rPr>
              <a:t>Il peso del fallimento percepito:</a:t>
            </a:r>
            <a:r>
              <a:rPr sz="1275" b="0" i="0" u="none">
                <a:solidFill>
                  <a:srgbClr val="334155"/>
                </a:solidFill>
                <a:latin typeface="Plus Jakarta Sans"/>
              </a:rPr>
              <a:t> Il paziente vive la ripresa di peso come una colpa personale, alimentando il circolo vizioso della depressione e dell'abbandono terapeutico.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76275" y="2845593"/>
            <a:ext cx="85725" cy="247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5" b="0" i="0" u="none">
                <a:solidFill>
                  <a:srgbClr val="334155"/>
                </a:solidFill>
                <a:latin typeface="Plus Jakarta Sans"/>
              </a:rPr>
              <a:t>•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2847975"/>
            <a:ext cx="5143500" cy="728662"/>
          </a:xfrm>
          <a:prstGeom prst="rect">
            <a:avLst/>
          </a:prstGeom>
          <a:noFill/>
        </p:spPr>
        <p:txBody>
          <a:bodyPr wrap="square" lIns="85725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275" b="1" i="0" u="none">
                <a:solidFill>
                  <a:srgbClr val="334155"/>
                </a:solidFill>
                <a:latin typeface="Plus Jakarta Sans"/>
              </a:rPr>
              <a:t>La necessità di un approccio metabolico continuo:</a:t>
            </a:r>
            <a:r>
              <a:rPr sz="1275" b="0" i="0" u="none">
                <a:solidFill>
                  <a:srgbClr val="334155"/>
                </a:solidFill>
                <a:latin typeface="Plus Jakarta Sans"/>
              </a:rPr>
              <a:t> La recidiva non è un difetto di volontà, ma la natura cronica dell'obesità che richiede risposte terapeutiche tempestive.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6275" y="3707606"/>
            <a:ext cx="85725" cy="247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5" b="0" i="0" u="none">
                <a:solidFill>
                  <a:srgbClr val="334155"/>
                </a:solidFill>
                <a:latin typeface="Plus Jakarta Sans"/>
              </a:rPr>
              <a:t>•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3709987"/>
            <a:ext cx="5143500" cy="485775"/>
          </a:xfrm>
          <a:prstGeom prst="rect">
            <a:avLst/>
          </a:prstGeom>
          <a:noFill/>
        </p:spPr>
        <p:txBody>
          <a:bodyPr wrap="square" lIns="85725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275" b="1" i="0" u="none">
                <a:solidFill>
                  <a:srgbClr val="334155"/>
                </a:solidFill>
                <a:latin typeface="Plus Jakarta Sans"/>
              </a:rPr>
              <a:t>Riconoscere i segnali d'allarme:</a:t>
            </a:r>
            <a:r>
              <a:rPr sz="1275" b="0" i="0" u="none">
                <a:solidFill>
                  <a:srgbClr val="334155"/>
                </a:solidFill>
                <a:latin typeface="Plus Jakarta Sans"/>
              </a:rPr>
              <a:t> Il monitoraggio costante permette di intercettare il regain ponderale prima che diventi clinico.</a:t>
            </a:r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8230" y="1200962"/>
            <a:ext cx="6058761" cy="402491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2505075"/>
            <a:ext cx="3524250" cy="2295525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3875" y="2505075"/>
            <a:ext cx="3524250" cy="229552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6250" y="2505075"/>
            <a:ext cx="3524250" cy="229552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71500" y="476250"/>
            <a:ext cx="11601450" cy="4476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50" b="1" i="0" u="none">
                <a:solidFill>
                  <a:srgbClr val="0F172A"/>
                </a:solidFill>
                <a:latin typeface="Merriweather"/>
              </a:rPr>
              <a:t>I Pilastri del "Patto di Cura a Lungo Termine"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19150" y="3276600"/>
            <a:ext cx="2270283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1E3A8A"/>
                </a:solidFill>
                <a:latin typeface="Merriweather"/>
              </a:rPr>
              <a:t>Alleanza Terapeutica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19150" y="3638550"/>
            <a:ext cx="302895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334155"/>
                </a:solidFill>
                <a:latin typeface="Plus Jakarta Sans"/>
              </a:rPr>
              <a:t>Un'alleanza paritetica tra chirurgo, endocrinologo, nutrizionista, psicologo e paziente basata sulla fiducia e sull'ascolto senza giudizio.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81525" y="3276600"/>
            <a:ext cx="2380297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1E3A8A"/>
                </a:solidFill>
                <a:latin typeface="Merriweather"/>
              </a:rPr>
              <a:t>Follow-up Strutturato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81525" y="3638550"/>
            <a:ext cx="302895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334155"/>
                </a:solidFill>
                <a:latin typeface="Plus Jakarta Sans"/>
              </a:rPr>
              <a:t>Percorsi di controllo pianificati a vita, che non si esauriscono nei primi 12 mesi ma accompagnano la persona in ogni fase dell'età adulta.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43900" y="3276600"/>
            <a:ext cx="2230278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1E3A8A"/>
                </a:solidFill>
                <a:latin typeface="Merriweather"/>
              </a:rPr>
              <a:t>Sinergia Territoriale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43900" y="3638550"/>
            <a:ext cx="302895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334155"/>
                </a:solidFill>
                <a:latin typeface="Plus Jakarta Sans"/>
              </a:rPr>
              <a:t>Integrazione solida tra centri ad alta specializzazione SICOB e associazioni dei pazienti sul territorio per intercettare i bisogni nascosti.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9150" y="2800350"/>
            <a:ext cx="381000" cy="304800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81525" y="2800350"/>
            <a:ext cx="266700" cy="304800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43900" y="2800350"/>
            <a:ext cx="381000" cy="304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715000" y="2547937"/>
            <a:ext cx="762000" cy="3810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1415414" y="2824162"/>
            <a:ext cx="9361170" cy="666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4200" b="1" i="0" u="none">
                <a:solidFill>
                  <a:srgbClr val="1E3A8A"/>
                </a:solidFill>
                <a:latin typeface="Merriweather"/>
              </a:rPr>
              <a:t>Il Ruolo dell'Associazione Pazienti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286000" y="3681412"/>
            <a:ext cx="7620000" cy="628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475"/>
              </a:lnSpc>
            </a:pPr>
            <a:r>
              <a:rPr sz="1650" b="0" i="0" u="none">
                <a:solidFill>
                  <a:srgbClr val="475569"/>
                </a:solidFill>
                <a:latin typeface="Plus Jakarta Sans"/>
              </a:rPr>
              <a:t>Come l'Associazione "Mai Più Obesi" di Catania colma il divario tra ospedale e quotidianità.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0" y="1985962"/>
            <a:ext cx="5334000" cy="33337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1500" y="476250"/>
            <a:ext cx="11601450" cy="4476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50" b="1" i="0" u="none">
                <a:solidFill>
                  <a:srgbClr val="0F172A"/>
                </a:solidFill>
                <a:latin typeface="Merriweather"/>
              </a:rPr>
              <a:t>"Mai Più Obesi": Il Ponte tra Cura e Vita Reale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76275" y="1983581"/>
            <a:ext cx="85725" cy="247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5" b="0" i="0" u="none">
                <a:solidFill>
                  <a:srgbClr val="334155"/>
                </a:solidFill>
                <a:latin typeface="Plus Jakarta Sans"/>
              </a:rPr>
              <a:t>•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1985962"/>
            <a:ext cx="5143500" cy="728662"/>
          </a:xfrm>
          <a:prstGeom prst="rect">
            <a:avLst/>
          </a:prstGeom>
          <a:noFill/>
        </p:spPr>
        <p:txBody>
          <a:bodyPr wrap="square" lIns="85725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275" b="1" i="0" u="none">
                <a:solidFill>
                  <a:srgbClr val="334155"/>
                </a:solidFill>
                <a:latin typeface="Plus Jakarta Sans"/>
              </a:rPr>
              <a:t>Supporto tra Pari (Peer Support):</a:t>
            </a:r>
            <a:r>
              <a:rPr sz="1275" b="0" i="0" u="none">
                <a:solidFill>
                  <a:srgbClr val="334155"/>
                </a:solidFill>
                <a:latin typeface="Plus Jakarta Sans"/>
              </a:rPr>
              <a:t> Ascolto empatico da parte di chi ha vissuto lo stesso percorso chirurgico e le stesse difficoltà quotidiane.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76275" y="2845593"/>
            <a:ext cx="85725" cy="247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5" b="0" i="0" u="none">
                <a:solidFill>
                  <a:srgbClr val="334155"/>
                </a:solidFill>
                <a:latin typeface="Plus Jakarta Sans"/>
              </a:rPr>
              <a:t>•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2847975"/>
            <a:ext cx="5143500" cy="728662"/>
          </a:xfrm>
          <a:prstGeom prst="rect">
            <a:avLst/>
          </a:prstGeom>
          <a:noFill/>
        </p:spPr>
        <p:txBody>
          <a:bodyPr wrap="square" lIns="85725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275" b="1" i="0" u="none">
                <a:solidFill>
                  <a:srgbClr val="334155"/>
                </a:solidFill>
                <a:latin typeface="Plus Jakarta Sans"/>
              </a:rPr>
              <a:t>Gruppi di Auto-Aiuto e Formazione:</a:t>
            </a:r>
            <a:r>
              <a:rPr sz="1275" b="0" i="0" u="none">
                <a:solidFill>
                  <a:srgbClr val="334155"/>
                </a:solidFill>
                <a:latin typeface="Plus Jakarta Sans"/>
              </a:rPr>
              <a:t> Spazi sicuri per condividere dubbi sull'alimentazione, sull'integrazione vitaminica e sulla gestione dell'immagine corporea.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6275" y="3707606"/>
            <a:ext cx="85725" cy="247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5" b="0" i="0" u="none">
                <a:solidFill>
                  <a:srgbClr val="334155"/>
                </a:solidFill>
                <a:latin typeface="Plus Jakarta Sans"/>
              </a:rPr>
              <a:t>•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3709987"/>
            <a:ext cx="5143500" cy="485775"/>
          </a:xfrm>
          <a:prstGeom prst="rect">
            <a:avLst/>
          </a:prstGeom>
          <a:noFill/>
        </p:spPr>
        <p:txBody>
          <a:bodyPr wrap="square" lIns="85725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275" b="1" i="0" u="none">
                <a:solidFill>
                  <a:srgbClr val="334155"/>
                </a:solidFill>
                <a:latin typeface="Plus Jakarta Sans"/>
              </a:rPr>
              <a:t>Campagne di Sensibilizzazione:</a:t>
            </a:r>
            <a:r>
              <a:rPr sz="1275" b="0" i="0" u="none">
                <a:solidFill>
                  <a:srgbClr val="334155"/>
                </a:solidFill>
                <a:latin typeface="Plus Jakarta Sans"/>
              </a:rPr>
              <a:t> Lotta attiva contro lo stigma sociale e sanitario dell'obesità sul territorio siciliano.</a:t>
            </a:r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76CE59A2-AC8B-00D0-9DEE-60A781746B9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47"/>
          <a:stretch>
            <a:fillRect/>
          </a:stretch>
        </p:blipFill>
        <p:spPr>
          <a:xfrm>
            <a:off x="6216141" y="1562645"/>
            <a:ext cx="5875596" cy="38995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2371725"/>
            <a:ext cx="3524250" cy="2562225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3875" y="2371725"/>
            <a:ext cx="3524250" cy="256222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6250" y="2371725"/>
            <a:ext cx="3524250" cy="256222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71500" y="476250"/>
            <a:ext cx="11601450" cy="4476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50" b="1" i="0" u="none">
                <a:solidFill>
                  <a:srgbClr val="0F172A"/>
                </a:solidFill>
                <a:latin typeface="Merriweather"/>
              </a:rPr>
              <a:t>Azioni Concrete per Prevenire il Drop-out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19150" y="3143250"/>
            <a:ext cx="2000250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1E3A8A"/>
                </a:solidFill>
                <a:latin typeface="Merriweather"/>
              </a:rPr>
              <a:t>Sportello d'Ascolto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19150" y="3505200"/>
            <a:ext cx="302895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334155"/>
                </a:solidFill>
                <a:latin typeface="Plus Jakarta Sans"/>
              </a:rPr>
              <a:t>Un punto di riferimento umano dove il paziente può esprimere timori e ricevere orientamento prima e dopo l'intervento chirurgico.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81525" y="3143250"/>
            <a:ext cx="3060382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1E3A8A"/>
                </a:solidFill>
                <a:latin typeface="Merriweather"/>
              </a:rPr>
              <a:t>Recupero del Paziente Perso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81525" y="3505200"/>
            <a:ext cx="302895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334155"/>
                </a:solidFill>
                <a:latin typeface="Plus Jakarta Sans"/>
              </a:rPr>
              <a:t>Attività di orientamento per riavvicinare i pazienti che hanno interrotto i controlli medici specialistici verso i centri di cura.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43900" y="3143250"/>
            <a:ext cx="3180397" cy="533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1E3A8A"/>
                </a:solidFill>
                <a:latin typeface="Merriweather"/>
              </a:rPr>
              <a:t>Educazione e Consapevolezza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43900" y="3771900"/>
            <a:ext cx="302895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334155"/>
                </a:solidFill>
                <a:latin typeface="Plus Jakarta Sans"/>
              </a:rPr>
              <a:t>Incontri informativi per diffondere una corretta cultura medica, smascherando falsi miti sulle diete fai-da-te post-bariatrica.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9150" y="2667000"/>
            <a:ext cx="304800" cy="304800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81525" y="2667000"/>
            <a:ext cx="381000" cy="304800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43900" y="2667000"/>
            <a:ext cx="381000" cy="304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715000" y="2547937"/>
            <a:ext cx="762000" cy="3810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545681" y="2824162"/>
            <a:ext cx="5100637" cy="666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4200" b="1" i="0" u="none">
                <a:solidFill>
                  <a:srgbClr val="1E3A8A"/>
                </a:solidFill>
                <a:latin typeface="Merriweather"/>
              </a:rPr>
              <a:t>Sinergie Operative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286000" y="3681412"/>
            <a:ext cx="7620000" cy="628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475"/>
              </a:lnSpc>
            </a:pPr>
            <a:r>
              <a:rPr sz="1650" b="0" i="0" u="none">
                <a:solidFill>
                  <a:srgbClr val="475569"/>
                </a:solidFill>
                <a:latin typeface="Plus Jakarta Sans"/>
              </a:rPr>
              <a:t>Medico e Paziente Associato: una squadra imbattibile per la sostenibilità della cura.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0" y="1985962"/>
            <a:ext cx="5334000" cy="33337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1500" y="476250"/>
            <a:ext cx="11601450" cy="4476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50" b="1" i="0" u="none">
                <a:solidFill>
                  <a:srgbClr val="0F172A"/>
                </a:solidFill>
                <a:latin typeface="Merriweather"/>
              </a:rPr>
              <a:t>Modelli di Sinergia Ospedale - Associazione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76275" y="1983581"/>
            <a:ext cx="85725" cy="247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5" b="0" i="0" u="none">
                <a:solidFill>
                  <a:srgbClr val="334155"/>
                </a:solidFill>
                <a:latin typeface="Plus Jakarta Sans"/>
              </a:rPr>
              <a:t>•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1985962"/>
            <a:ext cx="5143500" cy="728662"/>
          </a:xfrm>
          <a:prstGeom prst="rect">
            <a:avLst/>
          </a:prstGeom>
          <a:noFill/>
        </p:spPr>
        <p:txBody>
          <a:bodyPr wrap="square" lIns="85725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275" b="1" i="0" u="none">
                <a:solidFill>
                  <a:srgbClr val="334155"/>
                </a:solidFill>
                <a:latin typeface="Plus Jakarta Sans"/>
              </a:rPr>
              <a:t>Integrazione nei PDTA (Percorsi Diagnostico-Terapeutici):</a:t>
            </a:r>
            <a:r>
              <a:rPr sz="1275" b="0" i="0" u="none">
                <a:solidFill>
                  <a:srgbClr val="334155"/>
                </a:solidFill>
                <a:latin typeface="Plus Jakarta Sans"/>
              </a:rPr>
              <a:t> Inserire formalmente il supporto associativo e psicologico all'interno dei protocolli clinici regionali.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76275" y="2845593"/>
            <a:ext cx="85725" cy="247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5" b="0" i="0" u="none">
                <a:solidFill>
                  <a:srgbClr val="334155"/>
                </a:solidFill>
                <a:latin typeface="Plus Jakarta Sans"/>
              </a:rPr>
              <a:t>•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2847975"/>
            <a:ext cx="5143500" cy="728662"/>
          </a:xfrm>
          <a:prstGeom prst="rect">
            <a:avLst/>
          </a:prstGeom>
          <a:noFill/>
        </p:spPr>
        <p:txBody>
          <a:bodyPr wrap="square" lIns="85725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275" b="1" i="0" u="none">
                <a:solidFill>
                  <a:srgbClr val="334155"/>
                </a:solidFill>
                <a:latin typeface="Plus Jakarta Sans"/>
              </a:rPr>
              <a:t>Campagne di Richiamo Condivise:</a:t>
            </a:r>
            <a:r>
              <a:rPr sz="1275" b="0" i="0" u="none">
                <a:solidFill>
                  <a:srgbClr val="334155"/>
                </a:solidFill>
                <a:latin typeface="Plus Jakarta Sans"/>
              </a:rPr>
              <a:t> Utilizzare le reti associative per ricordare ai pazienti l'importanza dei controlli ematici e clinici annuali.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6275" y="3707606"/>
            <a:ext cx="85725" cy="247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5" b="0" i="0" u="none">
                <a:solidFill>
                  <a:srgbClr val="334155"/>
                </a:solidFill>
                <a:latin typeface="Plus Jakarta Sans"/>
              </a:rPr>
              <a:t>•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3709987"/>
            <a:ext cx="5143500" cy="728662"/>
          </a:xfrm>
          <a:prstGeom prst="rect">
            <a:avLst/>
          </a:prstGeom>
          <a:noFill/>
        </p:spPr>
        <p:txBody>
          <a:bodyPr wrap="square" lIns="85725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275" b="1" i="0" u="none">
                <a:solidFill>
                  <a:srgbClr val="334155"/>
                </a:solidFill>
                <a:latin typeface="Plus Jakarta Sans"/>
              </a:rPr>
              <a:t>Ascolto del "Feedback Reale":</a:t>
            </a:r>
            <a:r>
              <a:rPr sz="1275" b="0" i="0" u="none">
                <a:solidFill>
                  <a:srgbClr val="334155"/>
                </a:solidFill>
                <a:latin typeface="Plus Jakarta Sans"/>
              </a:rPr>
              <a:t> Portare la voce e le reali criticità vissute dai pazienti nei tavoli di discussione scientifica come la SICOB.</a:t>
            </a:r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0" y="1985962"/>
            <a:ext cx="5334000" cy="333375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2505075"/>
            <a:ext cx="3524250" cy="2295525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3875" y="2505075"/>
            <a:ext cx="3524250" cy="229552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6250" y="2505075"/>
            <a:ext cx="3524250" cy="229552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71500" y="476250"/>
            <a:ext cx="11601450" cy="4476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50" b="1" i="0" u="none">
                <a:solidFill>
                  <a:srgbClr val="0F172A"/>
                </a:solidFill>
                <a:latin typeface="Merriweather"/>
              </a:rPr>
              <a:t>Verso una Cura Sostenibile e Condivisa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19150" y="3276600"/>
            <a:ext cx="2200275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1E3A8A"/>
                </a:solidFill>
                <a:latin typeface="Merriweather"/>
              </a:rPr>
              <a:t>Sostenibilità Clinica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19150" y="3638550"/>
            <a:ext cx="302895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334155"/>
                </a:solidFill>
                <a:latin typeface="Plus Jakarta Sans"/>
              </a:rPr>
              <a:t>Riduzione delle complicanze a lungo termine e dei costi sanitari derivanti da una gestione tardiva delle recidive e delle carenze nutrizionali.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81525" y="3276600"/>
            <a:ext cx="1970246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1E3A8A"/>
                </a:solidFill>
                <a:latin typeface="Merriweather"/>
              </a:rPr>
              <a:t>Benessere Globale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81525" y="3638550"/>
            <a:ext cx="302895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334155"/>
                </a:solidFill>
                <a:latin typeface="Plus Jakarta Sans"/>
              </a:rPr>
              <a:t>Miglioramento reale e duraturo della qualità della vita percepita dalla persona operata, ben oltre il calo numerico sulla bilancia.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43900" y="3276600"/>
            <a:ext cx="1690211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1E3A8A"/>
                </a:solidFill>
                <a:latin typeface="Merriweather"/>
              </a:rPr>
              <a:t>Umanizzazione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43900" y="3638550"/>
            <a:ext cx="302895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334155"/>
                </a:solidFill>
                <a:latin typeface="Plus Jakarta Sans"/>
              </a:rPr>
              <a:t>Rafforzare l'empatia nel sistema sanitario, garantendo che nessun paziente si senta mai più "solo" dopo la sala operatoria.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9150" y="2800350"/>
            <a:ext cx="304800" cy="304800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81525" y="2800350"/>
            <a:ext cx="304800" cy="304800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43900" y="2800350"/>
            <a:ext cx="304800" cy="3048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0" y="2724150"/>
            <a:ext cx="5334000" cy="16573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1500" y="476250"/>
            <a:ext cx="11601450" cy="4476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50" b="1" i="0" u="none">
                <a:solidFill>
                  <a:srgbClr val="0F172A"/>
                </a:solidFill>
                <a:latin typeface="Merriweather"/>
              </a:rPr>
              <a:t>Conclusioni e Take-Home Messages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76275" y="2721768"/>
            <a:ext cx="85725" cy="247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5" b="0" i="0" u="none">
                <a:solidFill>
                  <a:srgbClr val="334155"/>
                </a:solidFill>
                <a:latin typeface="Plus Jakarta Sans"/>
              </a:rPr>
              <a:t>•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2724150"/>
            <a:ext cx="5143500" cy="485775"/>
          </a:xfrm>
          <a:prstGeom prst="rect">
            <a:avLst/>
          </a:prstGeom>
          <a:noFill/>
        </p:spPr>
        <p:txBody>
          <a:bodyPr wrap="square" lIns="85725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275" b="1" i="0" u="none">
                <a:solidFill>
                  <a:srgbClr val="334155"/>
                </a:solidFill>
                <a:latin typeface="Plus Jakarta Sans"/>
              </a:rPr>
              <a:t>L'intervento è l'inizio, non la fine:</a:t>
            </a:r>
            <a:r>
              <a:rPr sz="1275" b="0" i="0" u="none">
                <a:solidFill>
                  <a:srgbClr val="334155"/>
                </a:solidFill>
                <a:latin typeface="Plus Jakarta Sans"/>
              </a:rPr>
              <a:t> Il successo bariatrico si misura a 5, 10 anni e oltre grazie alla continuità assistenziale.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76275" y="3340893"/>
            <a:ext cx="85725" cy="247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5" b="0" i="0" u="none">
                <a:solidFill>
                  <a:srgbClr val="334155"/>
                </a:solidFill>
                <a:latin typeface="Plus Jakarta Sans"/>
              </a:rPr>
              <a:t>•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3343275"/>
            <a:ext cx="5143500" cy="485775"/>
          </a:xfrm>
          <a:prstGeom prst="rect">
            <a:avLst/>
          </a:prstGeom>
          <a:noFill/>
        </p:spPr>
        <p:txBody>
          <a:bodyPr wrap="square" lIns="85725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275" b="1" i="0" u="none">
                <a:solidFill>
                  <a:srgbClr val="334155"/>
                </a:solidFill>
                <a:latin typeface="Plus Jakarta Sans"/>
              </a:rPr>
              <a:t>Il drop-out si batte con l'ascolto:</a:t>
            </a:r>
            <a:r>
              <a:rPr sz="1275" b="0" i="0" u="none">
                <a:solidFill>
                  <a:srgbClr val="334155"/>
                </a:solidFill>
                <a:latin typeface="Plus Jakarta Sans"/>
              </a:rPr>
              <a:t> Prevenire l'abbandono richiede accoglienza senza giudizio e lotta attiva allo stigma.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6275" y="3960018"/>
            <a:ext cx="85725" cy="247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5" b="0" i="0" u="none">
                <a:solidFill>
                  <a:srgbClr val="334155"/>
                </a:solidFill>
                <a:latin typeface="Plus Jakarta Sans"/>
              </a:rPr>
              <a:t>•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3962400"/>
            <a:ext cx="5143500" cy="485775"/>
          </a:xfrm>
          <a:prstGeom prst="rect">
            <a:avLst/>
          </a:prstGeom>
          <a:noFill/>
        </p:spPr>
        <p:txBody>
          <a:bodyPr wrap="square" lIns="85725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275" b="1" i="0" u="none">
                <a:solidFill>
                  <a:srgbClr val="334155"/>
                </a:solidFill>
                <a:latin typeface="Plus Jakarta Sans"/>
              </a:rPr>
              <a:t>Il paziente non è un utente passivo:</a:t>
            </a:r>
            <a:r>
              <a:rPr sz="1275" b="0" i="0" u="none">
                <a:solidFill>
                  <a:srgbClr val="334155"/>
                </a:solidFill>
                <a:latin typeface="Plus Jakarta Sans"/>
              </a:rPr>
              <a:t> È il co-protagonista attivo della propria salute insieme alla comunità scientifica.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81775" y="3019425"/>
            <a:ext cx="4980622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0284C7"/>
                </a:solidFill>
                <a:latin typeface="Merriweather"/>
              </a:rPr>
              <a:t>Il nostro impegno comune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81775" y="3400425"/>
            <a:ext cx="474345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334155"/>
                </a:solidFill>
                <a:latin typeface="Plus Jakarta Sans"/>
              </a:rPr>
              <a:t>Insieme, chirurghi, società scientifiche e associazioni di pazienti, possiamo trasformare il percorso di cura in un patto solido, duraturo e vincente.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5275" y="2414587"/>
            <a:ext cx="11601450" cy="762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4800" b="1" i="0" u="none">
                <a:solidFill>
                  <a:srgbClr val="1E3A8A"/>
                </a:solidFill>
                <a:latin typeface="Merriweather"/>
              </a:rPr>
              <a:t>Grazie per l'Attenzione!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71500" y="3367087"/>
            <a:ext cx="11049000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475"/>
              </a:lnSpc>
            </a:pPr>
            <a:r>
              <a:rPr sz="1650" b="0" i="0" u="none">
                <a:solidFill>
                  <a:srgbClr val="334155"/>
                </a:solidFill>
                <a:latin typeface="Plus Jakarta Sans"/>
              </a:rPr>
              <a:t>Insieme possiamo fare la differenza nel percorso di ogni paziente.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71500" y="3967162"/>
            <a:ext cx="11049000" cy="4762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500" b="0" i="0" u="none">
                <a:solidFill>
                  <a:srgbClr val="0284C7"/>
                </a:solidFill>
                <a:latin typeface="Plus Jakarta Sans SemiBold"/>
              </a:rPr>
              <a:t>Milena Zummo — Associazione "Mai Più Obesi" Catania</a:t>
            </a:r>
            <a:r>
              <a:t>
</a:t>
            </a:r>
            <a:r>
              <a:rPr sz="1500" b="0" i="0" u="none">
                <a:solidFill>
                  <a:srgbClr val="475569"/>
                </a:solidFill>
                <a:latin typeface="Plus Jakarta Sans"/>
              </a:rPr>
              <a:t>Fondazione SICOB — La Centralità del Paziente nel Percorso Bariatrico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trospettivo">
  <a:themeElements>
    <a:clrScheme name="Blu verde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Retrospettiv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ttivo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7</TotalTime>
  <Words>864</Words>
  <Application>Microsoft Office PowerPoint</Application>
  <PresentationFormat>Widescreen</PresentationFormat>
  <Paragraphs>83</Paragraphs>
  <Slides>15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15</vt:i4>
      </vt:variant>
    </vt:vector>
  </HeadingPairs>
  <TitlesOfParts>
    <vt:vector size="21" baseType="lpstr">
      <vt:lpstr>Calibri</vt:lpstr>
      <vt:lpstr>Calibri Light</vt:lpstr>
      <vt:lpstr>Merriweather</vt:lpstr>
      <vt:lpstr>Plus Jakarta Sans</vt:lpstr>
      <vt:lpstr>Plus Jakarta Sans SemiBold</vt:lpstr>
      <vt:lpstr>Retrospettivo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subject/>
  <dc:creator>Maria</dc:creator>
  <cp:keywords/>
  <dc:description>generated using python-pptx</dc:description>
  <cp:lastModifiedBy>Maria</cp:lastModifiedBy>
  <cp:revision>2</cp:revision>
  <dcterms:created xsi:type="dcterms:W3CDTF">2013-01-27T09:14:16Z</dcterms:created>
  <dcterms:modified xsi:type="dcterms:W3CDTF">2026-08-29T13:26:09Z</dcterms:modified>
  <cp:category/>
</cp:coreProperties>
</file>